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1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4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0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8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8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0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2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8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0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D9122-04F0-4EB6-8D0C-100A1881E13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FCBD-C2FC-43AA-BC1E-264E6CD7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do.bashedu.ru/course/modedit.php?add=lesson&amp;type=&amp;course=331&amp;section=1&amp;return=0&amp;sr=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do.bashedu.ru/course/modedit.php?add=lesson&amp;type=&amp;course=1&amp;section=1&amp;return=0&amp;sr=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do.bashedu.ru/course/modedit.php?add=lesson&amp;type=&amp;course=1&amp;section=1&amp;return=0&amp;sr=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do.bashedu.ru/mod/forum/view.php?id=76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sdo.bashedu.ru/mod/page/view.php?id=760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898" y="126307"/>
            <a:ext cx="10544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Для того чтобы зайти на сайт и стать пользователем сис­темы дистанционного обучения для начала работы с системой, Вам необходимо зарегистрироваться и получить учетную запись.</a:t>
            </a:r>
          </a:p>
          <a:p>
            <a:r>
              <a:rPr lang="ru-RU" b="1" dirty="0" smtClean="0">
                <a:effectLst/>
                <a:latin typeface="times new roman" panose="02020603050405020304" pitchFamily="18" charset="0"/>
              </a:rPr>
              <a:t>Логин − имя (идентификатор) </a:t>
            </a:r>
            <a:r>
              <a:rPr lang="ru-RU" dirty="0" smtClean="0">
                <a:effectLst/>
                <a:latin typeface="times new roman" panose="02020603050405020304" pitchFamily="18" charset="0"/>
              </a:rPr>
              <a:t>учетной записи пользо­вателя в компьютерной системе.</a:t>
            </a:r>
            <a:endParaRPr lang="ru-RU" dirty="0" smtClean="0">
              <a:effectLst/>
            </a:endParaRPr>
          </a:p>
          <a:p>
            <a:r>
              <a:rPr lang="ru-RU" b="1" dirty="0" smtClean="0">
                <a:effectLst/>
                <a:latin typeface="times new roman" panose="02020603050405020304" pitchFamily="18" charset="0"/>
              </a:rPr>
              <a:t>Пароль </a:t>
            </a:r>
            <a:r>
              <a:rPr lang="ru-RU" dirty="0" smtClean="0">
                <a:effectLst/>
                <a:latin typeface="times new roman" panose="02020603050405020304" pitchFamily="18" charset="0"/>
              </a:rPr>
              <a:t>− это секретное слово или набор символов, предна­значенный для подтверждения личности.</a:t>
            </a:r>
          </a:p>
          <a:p>
            <a:r>
              <a:rPr lang="ru-RU" b="1" dirty="0" smtClean="0">
                <a:latin typeface="times new roman" panose="02020603050405020304" pitchFamily="18" charset="0"/>
              </a:rPr>
              <a:t>Адрес сайта: </a:t>
            </a:r>
            <a:r>
              <a:rPr lang="en-US" b="1" dirty="0" smtClean="0">
                <a:latin typeface="times new roman" panose="02020603050405020304" pitchFamily="18" charset="0"/>
              </a:rPr>
              <a:t>http://lms.uksivt.ru/</a:t>
            </a:r>
            <a:endParaRPr lang="ru-RU" b="1" dirty="0" smtClean="0">
              <a:effectLst/>
            </a:endParaRPr>
          </a:p>
          <a:p>
            <a:endParaRPr lang="ru-RU" dirty="0" smtClean="0">
              <a:effectLst/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effectLst/>
              <a:latin typeface="times new roman" panose="02020603050405020304" pitchFamily="18" charset="0"/>
            </a:endParaRPr>
          </a:p>
          <a:p>
            <a:endParaRPr lang="ru-RU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16" y="2331308"/>
            <a:ext cx="7490940" cy="42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1849" y="144845"/>
            <a:ext cx="11656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Элементы и ресурсы курса</a:t>
            </a:r>
            <a:endParaRPr lang="ru-RU" b="1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Курсы в системе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Moodle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состоят из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Ресурсов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и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Элементов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Ресурсы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– это статические части наполнения курса. Примеры – файл, картинка, текст, страница. Полный список выглядит 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1" y="1345174"/>
            <a:ext cx="9267568" cy="52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08" y="158232"/>
            <a:ext cx="11780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Элементы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– это части курса, которые умеют взаимо­действовать со студентами и преподавателями. Примеры − форум, анкета, тест, лекция. Полный список выглядит так: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9" y="745354"/>
            <a:ext cx="9094574" cy="5115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4314" y="5861051"/>
            <a:ext cx="11343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Преподаватель для начала наполнения курса должен войти в режим редактирования, через блок «НАСТРОЙКИ», либо нажав кнопку «Режим редактирования», которая находится в правой верхней части страницы курса.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3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6756" y="249234"/>
            <a:ext cx="3073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Ресурс курса "Страница"</a:t>
            </a:r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07" y="1837417"/>
            <a:ext cx="3861223" cy="28433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233" y="672259"/>
            <a:ext cx="11862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Добавление текстовой страницы</a:t>
            </a:r>
            <a:endParaRPr lang="ru-RU" b="1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Методические указания к изучению дисциплины, список литературы, дополнительные материалы можно разместить на тек­стовой странице. Для этого выбираем «Добавить элемент или ресурс» → Стра­ница».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8454" y="4922586"/>
            <a:ext cx="11030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Вписываем название и краткое описание к данному тексту, которое можно отобразить на главной станице. В поле содержание вписываем или вставляем скопированный текст. Далее нажимаем «Сохранить и вернуться к курсу».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9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8138" y="64528"/>
            <a:ext cx="348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Ресурс курса "Гиперссылка"</a:t>
            </a:r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946" y="433860"/>
            <a:ext cx="11656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Добавление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web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-страницы</a:t>
            </a:r>
            <a:endParaRPr lang="ru-RU" b="1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Также для изучения дополнительного материала можно размещать в курсе ссылки на страницы других сайтов. Для этого выбираем «Добавить элемент или ресурс» → «Гиперссылка».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29" y="1620799"/>
            <a:ext cx="3293076" cy="23935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5495" y="27099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Также вводим название страницы, описание и в поле «Адрес (URL) вставляем ссылку: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98" y="3728203"/>
            <a:ext cx="3019425" cy="1809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98" y="5909836"/>
            <a:ext cx="31242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3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361" y="545397"/>
            <a:ext cx="11094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Отображение.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Этот параметр (наряду с типом файла и воз­можностью браузера по отображению внедрённых объектов) оп­ределяет, как будет отображаться гиперссылка. Возможные вари­анты: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Автоматически − наиболее подходящий режим отображения гиперссылки подбирается автоматически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Внедрить − гиперссылка отображается на странице после па­нели навигации вместе с описанием и блоками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Принудительное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сачивание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− пользователю предлагается ска­чать файл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Открыть − гиперссылка открывается в текущем окне браузера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Во всплывающем окне − гиперссылка открывается в новом окне браузера без меню и адресной строки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В фрейме − гиперссылка отображается в фрейме под панелью навигации и описанием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В новом окне − гиперссылка открывается в новом окне брау­зера с меню и адресной строкой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Выбираем открыть, или открыть как всплывающее окно: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288" y="4170018"/>
            <a:ext cx="33623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1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21481" y="81004"/>
            <a:ext cx="2581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Ресурс курса "Файл"</a:t>
            </a:r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232" y="491525"/>
            <a:ext cx="11804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Загрузка файлов</a:t>
            </a:r>
            <a:endParaRPr lang="ru-RU" b="1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системе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Moodle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лекционный материал без системы оценивания, дополнительную информацию, презентации, аудио- видеоматериалы можно выложить файлами. Для этого выбираем «Добавить элемент или ресурс» → «Файл».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62" y="1620801"/>
            <a:ext cx="4162425" cy="1885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897" y="3506751"/>
            <a:ext cx="1161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появившемся окне вводим название и описание к файлу, нажимаем кнопку «Добавить»: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418" y="3872144"/>
            <a:ext cx="43624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1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354" y="741791"/>
            <a:ext cx="5867400" cy="3743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17340" y="230830"/>
            <a:ext cx="9737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появившемся окне нажимаем на ссылку «Загрузить файл»: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4930" y="5079308"/>
            <a:ext cx="1103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Далее нажимаем кнопку выбора файла. Выбрать его в обычном интерфейсе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Windows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и нажать кнопку «Загрузить этот файл». Не забываем перед выходом нажать на кнопку «Сохра­нить».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3150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6760" y="278712"/>
            <a:ext cx="3213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Ресурс курса "Пояснение"</a:t>
            </a:r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795" y="648044"/>
            <a:ext cx="1104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Добавление пояснения</a:t>
            </a:r>
            <a:endParaRPr lang="ru-RU" b="1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Пояснение позволяет на странице курса добавлять текст и изображения между ссылками на элементы курса.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822" y="4457518"/>
            <a:ext cx="11417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 помощью такого пояснения можно разъяснить назначение какой-либо темы, раздела или используемого ресурса. Это может быть краткое пояснение к теме с целями и задачами, информация о заданиях или рекомендации к изучению темы. Пояснение отобра­жается на первой странице курса. После описания нажимаем на кнопочку «Сохранить и вернуться к курсу».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228" y="1932971"/>
            <a:ext cx="42195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10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2463" y="146907"/>
            <a:ext cx="2976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Элемент курса "Лекция"</a:t>
            </a:r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779" y="516239"/>
            <a:ext cx="11211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Вставка лекционного материала</a:t>
            </a:r>
            <a:endParaRPr lang="ru-RU" b="1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Элемент «Лекция» позволяет проводить занятие, ру­ководствуясь выбором и ответами учащихся. Учебный материал нужно разделить на несколько этапов, на каждом из которых, можно проводить контроль усвоения знаний.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Проектируя лекцию, преподаватель должен распределить учебный материал на страницы, каждую из которых нужно (или можно) закончить контрольным вопросом. Преподаватель также определяет структуру, управляющую показом страниц.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Примеры структурной организации лекций: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Линейная последовательность. Лекция состоит из не­скольких страниц. На каждой странице − часть теории и вопрос, определяющий степень усвоения материала. В случае правильного ответа, программа переводит ученика на следующую страницу, если ответ неверный, то либо оставляет на текущей странице, либо отправляет на страницу повторения.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Ветвящаяся структура. Лекция состоит из несколь­ких линейных последовательностей страниц. Переход с одной последовательности на другую осуществляется с помощью специальных страниц, типа «Оглавление».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Таким образом, создание лекции можно условно разделить на следующие этапы: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Определение установочных параметров лекции.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Создание страниц лекции.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Разработка структуры управления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Для начала предлагается использовать простой − линейный вариант.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Создание Лекции начинается с добавления элемента Лекция в курс.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2019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53" y="76201"/>
            <a:ext cx="2354734" cy="2369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090" y="2445745"/>
            <a:ext cx="116730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После создания Лекции появится окно, с параметрами настройки Лекции.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Блок «</a:t>
            </a:r>
            <a:r>
              <a:rPr lang="ru-RU" b="1" i="0" u="none" strike="noStrike" dirty="0" smtClean="0">
                <a:solidFill>
                  <a:srgbClr val="0070A8"/>
                </a:solidFill>
                <a:effectLst/>
                <a:latin typeface="times new roman" panose="02020603050405020304" pitchFamily="18" charset="0"/>
                <a:hlinkClick r:id="rId3"/>
              </a:rPr>
              <a:t>Общее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»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Название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– наименование лекции, обязательно для заполне­ния.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</a:t>
            </a:r>
            <a:r>
              <a:rPr lang="ru-RU" b="1" i="0" u="none" strike="noStrike" dirty="0" smtClean="0">
                <a:solidFill>
                  <a:srgbClr val="0070A8"/>
                </a:solidFill>
                <a:effectLst/>
                <a:latin typeface="times new roman" panose="02020603050405020304" pitchFamily="18" charset="0"/>
                <a:hlinkClick r:id="rId4"/>
              </a:rPr>
              <a:t>Внешний вид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»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Слайд-шоу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«Да» или «Нет». В случае «Да», Лекция будет показана как коллекция слайдов.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Ширина слайда.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Ширина слайда в пикселях.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Высота слайда.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Высота слайда в пикселях.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Цвет фона слайд-шоу.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Шестизначный коде цвета слайдов.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Показать слева список страниц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«Да» или «Нет». В случае «Да», будет показан список страниц.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Только если имеется рейтинг выше чем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Селектор от 0% до 100%. Если выбрать ненулевое значение, то список страниц будет показан при повторном прохождении Лекции ученикам, по­казавшим результат, выше установленного здесь значения. Т.е. успешным ученикам позволено выбирать страницы, а неуспешные должны последовательно проходить все страницы лекции в уста­новленном порядке.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Индикатор выполнения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«Да» или «Нет». Опция, позволя­ющая показывать индикатор прохождения Лекции на всех ее стра­ницах.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261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756" y="136087"/>
            <a:ext cx="11846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</a:rPr>
              <a:t>Как только Вы успешно вошли в систему, Вы окажитесь на главной странице. Теперь Ваше имя будет отображено в верхнем правом углу. </a:t>
            </a:r>
            <a:r>
              <a:rPr lang="ru-RU" dirty="0" smtClean="0">
                <a:latin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</a:rPr>
              <a:t>этом, этап регистрации и авторизации считается завер­шенным.</a:t>
            </a:r>
            <a:endParaRPr lang="ru-RU" dirty="0"/>
          </a:p>
          <a:p>
            <a:r>
              <a:rPr lang="ru-RU" b="1" dirty="0" smtClean="0">
                <a:effectLst/>
                <a:latin typeface="times new roman" panose="02020603050405020304" pitchFamily="18" charset="0"/>
              </a:rPr>
              <a:t>Внимание! </a:t>
            </a:r>
            <a:r>
              <a:rPr lang="ru-RU" dirty="0" smtClean="0">
                <a:effectLst/>
                <a:latin typeface="times new roman" panose="02020603050405020304" pitchFamily="18" charset="0"/>
              </a:rPr>
              <a:t>Чтобы работать в системе дистанционного обу­чения на платформе </a:t>
            </a:r>
            <a:r>
              <a:rPr lang="ru-RU" dirty="0" err="1" smtClean="0">
                <a:effectLst/>
                <a:latin typeface="times new roman" panose="02020603050405020304" pitchFamily="18" charset="0"/>
              </a:rPr>
              <a:t>Moodle</a:t>
            </a:r>
            <a:r>
              <a:rPr lang="ru-RU" dirty="0" smtClean="0">
                <a:effectLst/>
                <a:latin typeface="times new roman" panose="02020603050405020304" pitchFamily="18" charset="0"/>
              </a:rPr>
              <a:t>, в Вашем браузере должен быть раз­решен прием </a:t>
            </a:r>
            <a:r>
              <a:rPr lang="ru-RU" dirty="0" err="1" smtClean="0">
                <a:effectLst/>
                <a:latin typeface="times new roman" panose="02020603050405020304" pitchFamily="18" charset="0"/>
              </a:rPr>
              <a:t>cookies</a:t>
            </a:r>
            <a:r>
              <a:rPr lang="ru-RU" dirty="0" smtClean="0">
                <a:effectLst/>
                <a:latin typeface="times new roman" panose="02020603050405020304" pitchFamily="18" charset="0"/>
              </a:rPr>
              <a:t>. Лучше всего для работы с системой дистан­ционного обучения подходит браузеры </a:t>
            </a:r>
            <a:r>
              <a:rPr lang="ru-RU" dirty="0" err="1" smtClean="0">
                <a:effectLst/>
                <a:latin typeface="times new roman" panose="02020603050405020304" pitchFamily="18" charset="0"/>
              </a:rPr>
              <a:t>Google</a:t>
            </a:r>
            <a:r>
              <a:rPr lang="ru-RU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</a:rPr>
              <a:t>Chrome</a:t>
            </a:r>
            <a:r>
              <a:rPr lang="ru-RU" dirty="0" smtClean="0">
                <a:effectLst/>
                <a:latin typeface="times new roman" panose="02020603050405020304" pitchFamily="18" charset="0"/>
              </a:rPr>
              <a:t> и </a:t>
            </a:r>
            <a:r>
              <a:rPr lang="ru-RU" dirty="0" err="1" smtClean="0">
                <a:effectLst/>
                <a:latin typeface="times new roman" panose="02020603050405020304" pitchFamily="18" charset="0"/>
              </a:rPr>
              <a:t>Mozilla</a:t>
            </a:r>
            <a:r>
              <a:rPr lang="ru-RU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</a:rPr>
              <a:t>Firefox</a:t>
            </a:r>
            <a:r>
              <a:rPr lang="ru-RU" dirty="0" smtClean="0">
                <a:effectLst/>
                <a:latin typeface="times new roman" panose="02020603050405020304" pitchFamily="18" charset="0"/>
              </a:rPr>
              <a:t>.</a:t>
            </a:r>
            <a:endParaRPr lang="ru-RU" dirty="0" smtClean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15" y="1805116"/>
            <a:ext cx="8484973" cy="47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324" y="332746"/>
            <a:ext cx="115988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</a:t>
            </a:r>
            <a:r>
              <a:rPr lang="ru-RU" b="1" i="0" u="none" strike="noStrike" dirty="0" smtClean="0">
                <a:solidFill>
                  <a:srgbClr val="0070A8"/>
                </a:solidFill>
                <a:effectLst/>
                <a:latin typeface="times new roman" panose="02020603050405020304" pitchFamily="18" charset="0"/>
                <a:hlinkClick r:id="rId2"/>
              </a:rPr>
              <a:t>Доступность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»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Лекция защищена паролем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Эта настройка потребует у студента пароль для прохождения лекции.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Пароль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Если преподаватель включил настройку «защита паролем», необходимо ввести пароль в это поле формы. Правее имеется опция «Отобразить», которая позволяет отображать при задании пароль, чтобы не ошибиться в символах. По умолчанию вводимые парольные символы автоматически отображаются символом «*».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Настройки «Доступен с» и «Крайний срок сдачи» ограничивают временной диапазон доступности лекции к просмотру. Для задания этих настроек необходимо снять «галочку» с опций «Отключить», размещенную правее.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Блок «Зависит от»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Затраченное время (в минутах).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Ученик должен провести указанное здесь время (как минимум) при работе на предыдущей лекции.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Завершено.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Ученик должен завершить предыдущую лек­цию.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Оценка выше чем (%).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Ученик должен получить за преды­дущую лекцию оценку (в процентах) выше, чем указано в этом параметре.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Блок «Текущий контроль»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Разрешить студентам изменять ответы «Да» или «Нет». Если «Да», то ученики смогут возвращаться назад по Лекции и изменять свои ответы.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Показать кнопку "Исправить"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«Да» или «Нет». После неправильного ответа, появится кнопка "Исправить", которая поз­волить заново ответить на вопрос.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Максимальное количество попыток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Селектор от 1 до 10. Здесь устанавливается количество попыток для ответа на один вопрос. Если этот максимум будет превышен, программа автома­тически перенес его на следующую страницу. Поэтому, если по­ставить 1, то, независимо от правильности или неправильности ответа, будет переход на следующую страницу.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515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757" y="117693"/>
            <a:ext cx="11673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Действие после правильного ответа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Возможные варианты: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Стандартный − согласно последовательности страниц лек­ции. Это нормальная (обычная) установка Лекции. Если ученик дал правильный, то программа переводит его на следующую страницу (если таковая существует).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Показывать только новые вопросы. Если выбрать эту уста­новку, то ученик будет переведен на страницу, которую он ранее не видел (т.е. он не сможет увидеть страницы с во­просами, на которые он ответил неправильно).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Показывать вопросы с неправильным ответом. Если вы­брать эту установку, то ученик будет переведен на стра­ницу, которую ранее не видел или на страницу с его непра­вильным ответом.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Количество показанных страниц/карточек.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Здесь уста­навливается количество страниц, которые будут показаны уче­нику. Лекция будет закончена после просмотра этого числа стра­ниц. Если оставить число 0, то будут показаны все страницы Лек­ции. Только для Лекций типа «флэш-карта».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Блок «Оценки»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Тренировочная лекция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«Да» или «Нет». Тренировочная лекция не отражается в журнале оценок.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Баллы за каждый вариант ответа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«Да» или «Нет». Оценка за каждый ответ на вопрос. По умолчанию 1 за правиль­ный ответ и 0 за неправильный.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Максимальная оценка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(от 0 до 100). Максимальная оценка, которую ученик может получить за работу на этой Лек­ции.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Разрешены переэкзаменовки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«Да» или «Нет». Если вы­брать «Да», то ученик может заново проходить Лекцию. Если Лекция имеет характер экзамена, то поставьте «Нет».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Обработка результатов попыток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Селектор: «средняя оценка», «максимальная оценка». Если переэкзаменовки разре­шены, то итоговая оценка рассчитывается как средняя или как максимальная.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Показать текущий балл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«Да» или «Нет». Если выбрать «Да», то на каждой странице Лекции ученик текущую оценку, в виде количество набранных баллов/сумма максимальных баллов.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357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518" y="117043"/>
            <a:ext cx="11829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После заполнения параметров лекции следует нажать одну из кнопок внизу, чтобы перейти уже непосредственно к редакти­рованию материалов лекции: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134" y="1491562"/>
            <a:ext cx="11648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Нажимаем «Сохранить и показать». Далее загрузится страница, с вопросом «Что вы хотите сделать в первую очередь?».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60" y="675373"/>
            <a:ext cx="2038350" cy="581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60" y="1984586"/>
            <a:ext cx="4171950" cy="1962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7772" y="4014047"/>
            <a:ext cx="113270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Возможны 4 варианта дальнейших действий: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Импортировать вопросы. Импорт производится из текстового файла, содержащего вопросы. Файл должен иметь опреде­ленный формат данных.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Добавить Кластер. Кластер-рубрикатор − это управляющая страница Лекции, которая содержит ссылки на другие стра­ницы Лекции (оглавление).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Добавить страницу контента. Это стандартная страница Лек­ции. Она может содержать учебную информацию и меню пе­рехода на другие страницы.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Добавить страницу с вопросами. Это стандартная страница Лекции. Она может содержать учебную информацию, во­просы, комментарий учителя и меню перехода на другие страницы.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989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611" y="489796"/>
            <a:ext cx="119283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Создание страницы с вопросами.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период работы с Лекцией, лучше начать с добавления страницы с вопросом. Это основной информационный элемент Лекции. Такая страница обычно содержит отдельную порцию учебной информации и вопрос, на который должен ответить студент. Вопрос, с одной стороны, проверяет, усвоил ли студент представленную информацию, с другой стороны, служит элементом управления, так как, в зависимости от правильности ответа, студенту будут показаны различные страницы Лекции. Стандартная, наиболее простая схема управления звучит так: «Ответил правильно – перешел на следующую страницу Лекции, ответил неправильно – остался на той же странице, дается следующая попытка для ответа».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Нажмите на ссылку «Добавить страницу с вопросами».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66" y="3260768"/>
            <a:ext cx="60579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18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129" y="210228"/>
            <a:ext cx="115082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странице имеется 6 типов вопросов: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Истина/ложь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Краткий ответ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Множественный выбор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На соответствие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Числовой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Эссе.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Как видно, страницы Лекции похожи на вопросы тестов с соответствующими типами. Текущей является вкладка «В закрытой форме (множественный выбор)».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129" y="2686717"/>
            <a:ext cx="116894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Блоки параметров Ответ – Комментарий – Переход - Баллы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(количество таких блоков определяется в установочных параметрах лекции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«Максимальное количество отве­тов/переходов в карточке»):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Ответ 1. Здесь записывается возможный вариант ответа. Не стоит беспокоиться о порядке ответов. При каждом появле­нии страницы варианты ответов перемешиваются.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Комментарий к ответу 1. Комментарий преподавателя, в случае, если студент выбрал этот вариант.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Переход 1. Выбор страницы Лекции, которая будет загру­жена, если студент отметит именно этот вариант ответа. Се­лектор, предлагающий следующие направления: Текущая страница (такой выбор делается обычно в случае неправиль­ного ответа, чтобы дать еще одну попытку). Следующая страница (это обычный выбор в случае, если студент ответил правильно). Предыдущая страница (То же для неправильного ответа, т.е. нужно повторить предыдущий материал). Конец лекции (завершить лекцию).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Далее расположен список всех существующих уже страниц лекции. Переведите студента туда, куда посчитаете нужным.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Баллы за ответ 1. Оценка за этот вариант ответа.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Нажмите кнопку «Добавить страницу с вопросами».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339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71" y="210216"/>
            <a:ext cx="119283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 Страница с вопросом «Истина/ложь» имеет параметры: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Практически то же самое, что и вопрос с множественным выбором, только здесь всего 2 альтернативы.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Страница с вопросом «Краткий ответ» имеет параметры: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Отвечая на этот вопрос, ученик записывает слово или ко­роткую фразу. Ответ признается правильным, если он точно сов­падет с одним из вариантов, предложенных преподавателем.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Страница с вопросом «Числовой» имеет параметры: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Аналогично вопросу с коротким ответом, только в качестве ответа предлагаются числа.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Страница с вопросом «На соответствие» имеет параметры: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Отвечая на вопрос такого типа, студент должен установить соответствие между несколькими парами слов, предложений.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Страница с вопросом «Эссе» имеет параметры: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Отвечая на вопрос – эссе, студент записывает произвольный текст. Естественно, программа не может автоматически оценить правильность ответа. Поэтому здесь задается только одно направ­ление перехода.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После создания первой страницы в Лекции, форма для ре­дактирования приобретет вид: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030" y="5559254"/>
            <a:ext cx="63246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56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1135" y="214353"/>
            <a:ext cx="8254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рисунке представлен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hlinkClick r:id="rId2" tooltip="Пример"/>
              </a:rPr>
              <a:t>пример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Лекции с четырьмя вклад­ками управления: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36" y="689275"/>
            <a:ext cx="4267200" cy="619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610" y="1531369"/>
            <a:ext cx="117306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Просмотр. Предварительный просмотр Лекции.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Редактировать. Позволяет добавлять новые страницы, изме­нять содержание, управлять последовательностью страниц.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u="none" strike="noStrike" dirty="0" smtClean="0">
                <a:solidFill>
                  <a:srgbClr val="0070A8"/>
                </a:solidFill>
                <a:effectLst/>
                <a:latin typeface="times new roman" panose="02020603050405020304" pitchFamily="18" charset="0"/>
                <a:hlinkClick r:id="rId4" tooltip="Отчеты"/>
              </a:rPr>
              <a:t>Отчеты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Отчет по работе учащихся с Лекцией.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Оценить эссе. Страницы с вопросом типа «Эссе» препода­ватель должен оценивать «вручную».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таблице показан перечень страниц Лекции, по каждой из которых имеется информация о заголовке, типе, переходах и стол­бец «Действия». В столбце «Действия» есть 4 иконки стандартного назначения: перенос, редактирование, предваритель­ный просмотр, удаление и селектор «Добавить страницу».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842" y="4139899"/>
            <a:ext cx="41529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5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869" y="99024"/>
            <a:ext cx="6977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Селектор «Добавить страницу» в рас­крытом виде выглядит так: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256" y="513491"/>
            <a:ext cx="2809875" cy="1257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3081" y="1849909"/>
            <a:ext cx="11656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Стандартная страница Лекции имеет тип «Вопрос», нижняя строчка селектора. Остальные типы страниц служат для создания структуры Лекции и организации переходов. Пусть, Лекция состоит из нескольких, относительно незави­симых частей. Каждая часть – это логическая последовательность страниц Лекции. Завершив изучение одной части (ветви Лекции), студент переходит к другой. Таким образом, требуется разделить все страницы Лекции на отдельные части (разделы). Это делается с помощью страницы типа «Конец раздела». Для организации пе­реходов между разделами предусмотрена страница «Контента (раздел)».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Создание страницы контента (раздел)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Страница контента (раздел) — страница лекции, содержа­щая ссылки на другие страницы лекции. Она служит для навигации по лекции. Разделы дают возможность учащимся выбирать направление Лекции (порядок просмотра страниц). Выберите «Добавить страницу контента (раздел)».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413" y="4959950"/>
            <a:ext cx="28098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5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892" y="1391832"/>
            <a:ext cx="113517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Замечание!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Прежде чем настраивать переходы между страницами лекции, продумайте, сколько у Вас должно быть страниц, предварительно создав их с необходимыми параметрами.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Объем одной страницы не должен превышать двух страниц печатного текста формата А4 11 шрифта. Если текста будет больше, программа не даст сохранить изменения.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           Сохраняем страницу и входим в режим.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           Переход на другие страницы осуществляется нажатием на соответствующие кнопки внизу карточки.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режиме редактирования можно изменять настройки или текст лекций.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Внесение изменений в текст лекции.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Можно редактировать страницы созданной лекции. Для этого: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Открыть лекцию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Войти в режим редактирования (вкладка «Редактировать»)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Нажать кнопку редактирования, расположенную в заго­ловке нужной страницы.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 помощью соответствующей кнопки можно перемещать выше и ниже указанную страницу, а кнопка «x» удалит выбран­ную страницу.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8144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3" y="1911189"/>
            <a:ext cx="3352156" cy="22777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9734" y="64529"/>
            <a:ext cx="3107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Элемент курса "Задание"</a:t>
            </a:r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134" y="433861"/>
            <a:ext cx="11821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Размещение заданий</a:t>
            </a:r>
            <a:endParaRPr lang="ru-RU" b="1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Задание – инструмент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Moodle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с помощью которого препо­даватель ставит задачу, перед студентами. Выполнив задание, сту­денты либо пишут текст ответа, либо загружают файл. Отметим, все действия участников выполняются на сайте, без использования какого-либо другого программного обеспечения, например, e-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mail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Если открыть селектор «Добавить элемент курса», то можно увидеть, что для задания выделено несколько пунктов: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490" y="4272508"/>
            <a:ext cx="115082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Таким образом, устанавливая задание, преподаватель, прежде всего, должен решить – в каком виде будут представлять результаты своей работы. Имеются следующие варианты: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Ответ – в виде текста. Учащиеся в специальную форму на сайте вводят текст. Как обычно, имеется панель редактирования и, значит, можно форматировать текст, вставить картинки, ссылки.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Ответ – в виде файла. Учащиеся, в качестве ответа, загружают файл, только один.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Ответ – в виде нескольких файлов. Ответ состоит из нескольких файлов, которые учащиеся закачивают на курс.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Ответ – вне сайта. Выполняя это задание, учащиеся ничего не отправляют на сайт, ни текста, ни файла. Значит, преподаватель может получить решения каким-либо другим образом: при личной встрече, с помощью e-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mail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и т.д.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2722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47287" y="252107"/>
            <a:ext cx="8089556" cy="38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Интерфейс 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Helvetica Neue"/>
              </a:rPr>
              <a:t>Moodle</a:t>
            </a:r>
            <a:endParaRPr lang="en-US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2238" y="632421"/>
            <a:ext cx="862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ставляющие интерфейса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После авторизации Вы окажетесь на главной странице. Условно ее можно разделить на 3 главных элемента: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Навигация  - блоки   - контент (содержимое страницы)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75" y="1832750"/>
            <a:ext cx="8484973" cy="47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7286" y="1088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Элемент "Форум"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9070" y="445013"/>
            <a:ext cx="10190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Добавление форума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«Добавить элемент курса» → «Форум».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995" y="2362354"/>
            <a:ext cx="116894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Введите название форума.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Тип форума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Существует 5 типов форумов: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Одна тема − одиночная обсуждаемая тема, ответить на кото­рую может каждый.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Каждый открывает одну тему − каждый студент может от­крыть только одну новую тему обсуждения, ответить на ко­торую может каждый.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Форум вопросов и ответов − студенты должны сначала дать свой ответ перед просмотром ответов других студентов.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Стандартный в формате блога − открытый форум, где каждый может открыть новую тему в любое время, и в котором темы обсуждения отображаются на одной странице со ссылкой "Обсудить эту тему".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Стандартный общий форум − открытый форум, где каждый может открыть новую тему в любое время.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Введите вступление для форума.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Отображать описание / вступление на странице курса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 включении этого параметра указанное выше описание / вступление будет отображаться на странице курса под ссылкой на этот ресурс / элемент курса.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297" y="935678"/>
            <a:ext cx="2876036" cy="16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02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02" y="432637"/>
            <a:ext cx="114176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Режим подписки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Если участник подписан на форум, то он по электронной почте получает копии сообщений форума.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Есть 4 варианта режима подписки: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Добровольная подписка − участники могут выбирать, будут ли они подписаны или нет.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Принудительная подписка − все подписаны и не могут отка­заться.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Автоматическая подписка − все подписаны изначально, но мо­гут отказаться в любое время.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Подписка запрещена − подписки не разрешены.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Отслеживать прочитанные/непрочитанные сообщения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 включенном параметре участники могут отслеживать прочитанные и непрочитанные сообщения в форуме и в темах.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Есть три варианта: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Не обязательно − участники могут сами выбрать − вклю­чить отслеживание или нет.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Да − отслеживание всегда включено.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Нет − отслеживание всегда выключено.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Максимальный размер вложений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Этот параметр определяет максимальный размер файла, ко­торый можно прикрепить к сообщению форума.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Максимальное количество прикрепляемых файлов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Эта опция устанавливает максимальное количество файлов, которое можно прикрепить к сообщению форума.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30126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751" y="555686"/>
            <a:ext cx="11615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Временной период для блокирования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Можно запретить студентам размещать более заданного ко­личества сообщений в форуме за заданный период времени. Поль­зователи, которым дано право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mod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forum:postwithoutthrottling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", не ограничены в количестве сообщений.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Количество сообщений для блокирования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Этот параметр определяет максимальное количество сооб­щений, которые пользователь может опубликовать за заданный период времени. Пользователи, которым дано право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mod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forum:postwithoutthrottling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", не ограничены в количестве со­общений.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Количество сообщений для предупреждения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Студенты могут быть предупреждены о приближении к максимальному количеству сообщений, допустимому в заданный период. Этот параметр определяет, при каком количестве сообще­ний они будут предупреждены. Пользователи с правом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mod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forum:postwithoutthrottling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" не ограничены в количестве со­общений.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Категория оценки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Этот параметр определяет категорию в журнале оценок, в которой размещаются оценки этого активного элемента.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Роли, которым дано право выставлять оценки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Для выставления оценок пользователям нужно иметь право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moodle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rating:rate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" и необходимые права в рамках конкретного модуля. Пользователи, которым назначены следующие роли, должны быть в состоянии оценивать элементы. Список ролей мо­жет быть изменён с помощью ссылки "Пользователи" − "Права" разрешений в блоке "Администрирование".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28425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373" y="819804"/>
            <a:ext cx="1170596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Метод расчёта итога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Этот параметр определяет, каким образом получается оценка, выставляемая в журнал оценок в курсе.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Средняя оценка − Среднее значение всех оценок.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Число оценок − Оценкой за элемент курса становится общее число оцененных элементов. Учтите, что итоговое значение не может превысить максимальную оценку за этот элемент курса.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Максимальная оценка - Оценкой становится максимальная из выставленных оценок.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Минимальная оценка − Оценкой становится минимальная из выставленных оценок.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Сумма оценок − Все оценки складываются. Учтите, что итого­вое значение не может превысить максимальную оценку за этот элемент курса.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Если выбран вариант "Не оценивается", элемент курса не будет отображаться в журнале оценок.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Групповой режим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Этот параметр имеет 3 варианта: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Нет групп − все участники являются членами одного боль­шого сообщества.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Изолированные группы − участники каждой группы работают только в пределах своей группы, другие группы им не видны.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Видимые группы − участники каждой группы работают только в пределах своей группы, но могут видеть другие группы.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Групповой режим, определённый на уровне курса, является режимом по умолчанию для всех элементов, создаваемых в курсе. Для каждого элемента, поддерживающего групповой режим, можно </a:t>
            </a:r>
            <a:r>
              <a:rPr lang="ru-RU" sz="15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можно</a:t>
            </a:r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указать его собственный групповой режим. Если в курсе установлен принудительный групповой режим, то установки группового режима для любого элемента курса игнорируются.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Идентификатор</a:t>
            </a:r>
            <a:endParaRPr lang="ru-RU" sz="15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Установка идентификационного номера обеспечивает спо­соб идентифицировать элемент курса при вычислении оценки. Если элемент не участвует в вычислении оценки, тогда поле иден­тификационный номер можно оставить пустым. Идентификацион­ный номер можно также установить в журнале оценок, но изменён он может быть только на странице редактирования элемента.</a:t>
            </a:r>
            <a:endParaRPr lang="ru-RU" sz="15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51350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85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124" y="666903"/>
            <a:ext cx="112034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 Блок «НАВИГАЦИЯ»</a:t>
            </a:r>
          </a:p>
          <a:p>
            <a:pPr algn="ctr"/>
            <a:endParaRPr lang="ru-RU" b="1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1.  Просмотр профиля – Ваши данные.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 Сообщения форума − все сообщения во всех форумах, которые Вы когда-либо написали, и все обсуждения, которые Вы когда-либо начали. Сообщения − все написанные Вами сообщения форумов. Обсуждения − все начатые Вами темы в форумах.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3. Блоги, в которых содержатся Ваши личные сообщения другим пользователям системы и Ваши личные файлы. Макси­мальный размер файла, который Вы можете добавить − 128 Мбайт. Для того чтобы отправить сообщение другому пользова­телю, Вы можете воспользоваться поиском, либо выбрав курс, отобразятся все подписанные на курс пользователи, которым воз­можно отправить сообщение.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4. Сообщения – здесь хранится список Ваших собеседников и все беседы.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5. Мои личные файлы – все файлы, которые Вы когда-либо загружали.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6. Мои значки - коллекции наград.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разделе «Мои курсы» содержится список всех курсов, в которых Вы являетесь авторами, а также курсы, на которые Вы подписаны. Подробнее о нем можно посмотреть в следующей главе.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0610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271" y="869242"/>
            <a:ext cx="112528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Блок «КАЛЕНДАРЬ»</a:t>
            </a:r>
            <a:endParaRPr lang="ru-RU" b="1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блоке «КАЛЕНДАРЬ» показывается сетка текущего ме­сяца с отмеченными на нем событиями, на которые необходимо обратить внимание.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Существует четыре типа таких событий: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общие события − события, относящиеся ко всем пользовате­лям системы;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события курса − события, которые относятся непосредст­венно к курсу, на который записан пользователь: начальные или граничные даты выполнения различных элементов курса (задание, тест) и добавленные вручную преподавателем со­бытия данного курса;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групповые события − события группы, в которой числится пользователь;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−      события пользователя – личные события, которые пользова­тель может добавлять самостоятельно.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Каждый тип события, для удобства, отображается опреде­ленным цветом.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Если у Вас достаточно большое количество событий, что затрудняет обзор нужных, то Вы можете скрывать различные типы событий.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Будьте внимательны!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Обращаем внимание на то, что любую панель меню можно свернуть, развернуть или совсем удалить с экрана. В процессе изучения среды можно научиться настраивать вид панелей меню по собственному желанию.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3615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659" y="295694"/>
            <a:ext cx="11829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Настройка профиля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Для изменения своего профиля в блоке «НАСТРОЙКИ» выберите «Настройки моего профиля» → «Редактировать инфор­мацию». Появится форма. Обязательные для заполнения поля в этой форме помечены *. Рекомендуется заполнить все поля с пояснением кафедры, должности, контактными данными, фотографией (по усмотрению). Если назначение поля не понятно − оставляем, как оно есть, по умолчанию, но и в том случае, если что-то поменялось, ничего страшного не случится. Нажимаем кнопку «Обновить профиль», чтобы наши изменения вступили в силу.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58" y="2125361"/>
            <a:ext cx="7405816" cy="41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9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324" y="768844"/>
            <a:ext cx="116235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Настройка курса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 настройке курса укажите название курса, дату начала курса, описание и формат курса. Описанием может быть аннотация, информация об авторе курса или любой другой текст. Файлы описания - это файлы доступные всем пользователям в системе.  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Формат рекомендуется выбирать из двух типов.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Первый - «Разделы по неделям», он дает возможность привязать тему или раздел к неделе. Недели отсчитываются от даты начала курса. 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Второй - «Разделы по темам». Этот формат позволяет создавать темы без привязки к календарю. 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Количество тем - настройка, которую можно изменить в любой момент. При создании курса Вы указываете начальное количество тем.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Настройки «Отображение скрытых разделов» и «Представление курса» касаются внешнего вида курса. Разделы в курсе можно скрывать, скрытые могут быть полностью невидимы или отображаться в сером цвете для студентов. 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Представление курса можно настроить двумя способами. 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Первый - все содержание курса находится на одной странице.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Второй - на главной странице курса присутствуют только заголовки тем, ссылающиеся на отдельные странички.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8432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477794"/>
            <a:ext cx="10639625" cy="59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324" y="275106"/>
            <a:ext cx="11681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После того, как Вы нажмете «Сохранить» откроется страница курса. Обратите внимание на блок «Настройки».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нем находятся все необходимые элементы для управления курсом.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60" y="921437"/>
            <a:ext cx="10264346" cy="577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6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1610</Words>
  <Application>Microsoft Office PowerPoint</Application>
  <PresentationFormat>Широкоэкранный</PresentationFormat>
  <Paragraphs>256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14</cp:revision>
  <dcterms:created xsi:type="dcterms:W3CDTF">2020-01-15T06:36:23Z</dcterms:created>
  <dcterms:modified xsi:type="dcterms:W3CDTF">2020-01-15T12:38:13Z</dcterms:modified>
</cp:coreProperties>
</file>