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3" r:id="rId7"/>
    <p:sldId id="266" r:id="rId8"/>
    <p:sldId id="262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28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657225"/>
            <a:ext cx="7477601" cy="41659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ru-RU" sz="5249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</a:t>
            </a:r>
            <a:r>
              <a:rPr lang="en-US" sz="5249" dirty="0" err="1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пециальность</a:t>
            </a:r>
            <a:r>
              <a:rPr lang="ru-RU" sz="5249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09.02.08</a:t>
            </a:r>
            <a:r>
              <a:rPr lang="en-US" sz="5249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r>
              <a:rPr lang="en-US" sz="5249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«</a:t>
            </a:r>
            <a:r>
              <a:rPr lang="ru-RU" sz="5249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Интеллектуальные интегрированные системы</a:t>
            </a:r>
            <a:r>
              <a:rPr lang="en-US" sz="5249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"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5156478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Данная специальность предлагает глубокое изучение современных информационных технологий и их применение в различных отраслях. Студенты приобретают навыки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проектирования,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разработки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и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внедрения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интегрированных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систем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позволяющих повысить эффективность управления организацией.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605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838456" y="427673"/>
            <a:ext cx="6953488" cy="19440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Карьерные возможности и профессиональные компетенции в области интегрированных информационных систем</a:t>
            </a:r>
            <a:endParaRPr lang="en-US" sz="3062" dirty="0"/>
          </a:p>
        </p:txBody>
      </p:sp>
      <p:sp>
        <p:nvSpPr>
          <p:cNvPr id="5" name="Text 2"/>
          <p:cNvSpPr/>
          <p:nvPr/>
        </p:nvSpPr>
        <p:spPr>
          <a:xfrm>
            <a:off x="3838456" y="2546629"/>
            <a:ext cx="6953488" cy="6804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74"/>
              </a:lnSpc>
              <a:buNone/>
            </a:pPr>
            <a:r>
              <a:rPr lang="en-US" sz="4800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100+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3838456" y="3421380"/>
            <a:ext cx="6953488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60"/>
              </a:lnSpc>
              <a:buNone/>
            </a:pPr>
            <a:r>
              <a:rPr lang="en-US" sz="3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Карьерных возможностей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3838456" y="4214455"/>
            <a:ext cx="6953488" cy="466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74"/>
              </a:lnSpc>
              <a:buNone/>
            </a:pPr>
            <a:r>
              <a:rPr lang="en-US" sz="4800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50K+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3838456" y="4875371"/>
            <a:ext cx="6953488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60"/>
              </a:lnSpc>
              <a:buNone/>
            </a:pPr>
            <a:r>
              <a:rPr lang="en-US" sz="3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Профессиональных компетенций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3838397" y="5260122"/>
            <a:ext cx="6953488" cy="466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74"/>
              </a:lnSpc>
              <a:buNone/>
            </a:pPr>
            <a:r>
              <a:rPr lang="en-US" sz="6000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—</a:t>
            </a:r>
            <a:endParaRPr lang="en-US" sz="3674" dirty="0"/>
          </a:p>
        </p:txBody>
      </p:sp>
      <p:sp>
        <p:nvSpPr>
          <p:cNvPr id="10" name="Text 7"/>
          <p:cNvSpPr/>
          <p:nvPr/>
        </p:nvSpPr>
        <p:spPr>
          <a:xfrm>
            <a:off x="6343055" y="5808196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sz="3200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Широкий спектр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772160" y="6127442"/>
            <a:ext cx="13319760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Специалисты в области интегрированных информационных систем могут строить карьеру в различных секторах экономики, от ИТ-компаний до производственных предприятий.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60400" y="7054552"/>
            <a:ext cx="13604240" cy="12782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Интегрированные информационные системы требуют широкого набора профессиональных компетенций, включая проектирование архитектуры, управление данными, разработку программного обеспечения и аналитику бизнес-процессов. Эти навыки востребованы во многих отраслях.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977" y="883579"/>
            <a:ext cx="14630400" cy="7345734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72659" y="669727"/>
            <a:ext cx="7727503" cy="578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39"/>
              </a:lnSpc>
              <a:buNone/>
            </a:pPr>
            <a:r>
              <a:rPr lang="ru-RU" sz="4400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Основные составляющие</a:t>
            </a:r>
            <a:endParaRPr lang="en-US" sz="4400" dirty="0"/>
          </a:p>
        </p:txBody>
      </p:sp>
      <p:sp>
        <p:nvSpPr>
          <p:cNvPr id="6" name="Shape 2"/>
          <p:cNvSpPr/>
          <p:nvPr/>
        </p:nvSpPr>
        <p:spPr>
          <a:xfrm>
            <a:off x="1543645" y="2719388"/>
            <a:ext cx="23455" cy="4840367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7" name="Shape 3"/>
          <p:cNvSpPr/>
          <p:nvPr/>
        </p:nvSpPr>
        <p:spPr>
          <a:xfrm>
            <a:off x="1779270" y="2231350"/>
            <a:ext cx="659725" cy="23455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8" name="Shape 4"/>
          <p:cNvSpPr/>
          <p:nvPr/>
        </p:nvSpPr>
        <p:spPr>
          <a:xfrm>
            <a:off x="1355169" y="2031147"/>
            <a:ext cx="424101" cy="424101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482328" y="2066508"/>
            <a:ext cx="169664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3"/>
              </a:lnSpc>
              <a:buNone/>
            </a:pPr>
            <a:r>
              <a:rPr lang="en-US" sz="222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227" dirty="0"/>
          </a:p>
        </p:txBody>
      </p:sp>
      <p:sp>
        <p:nvSpPr>
          <p:cNvPr id="11" name="Text 7"/>
          <p:cNvSpPr/>
          <p:nvPr/>
        </p:nvSpPr>
        <p:spPr>
          <a:xfrm>
            <a:off x="2480801" y="2457460"/>
            <a:ext cx="8147685" cy="1008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5"/>
              </a:lnSpc>
              <a:buNone/>
            </a:pPr>
            <a:r>
              <a:rPr lang="ru-RU" sz="2800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Техник по интеллектуальным интегрированным системам</a:t>
            </a:r>
            <a:endParaRPr lang="en-US" sz="2800" b="1" dirty="0"/>
          </a:p>
        </p:txBody>
      </p:sp>
      <p:sp>
        <p:nvSpPr>
          <p:cNvPr id="12" name="Shape 8"/>
          <p:cNvSpPr/>
          <p:nvPr/>
        </p:nvSpPr>
        <p:spPr>
          <a:xfrm>
            <a:off x="1785223" y="3615139"/>
            <a:ext cx="659725" cy="23455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3" name="Shape 9"/>
          <p:cNvSpPr/>
          <p:nvPr/>
        </p:nvSpPr>
        <p:spPr>
          <a:xfrm>
            <a:off x="1361122" y="3414935"/>
            <a:ext cx="424101" cy="424101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488281" y="3450297"/>
            <a:ext cx="169664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3"/>
              </a:lnSpc>
              <a:buNone/>
            </a:pPr>
            <a:r>
              <a:rPr lang="en-US" sz="2227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227" dirty="0"/>
          </a:p>
        </p:txBody>
      </p:sp>
      <p:sp>
        <p:nvSpPr>
          <p:cNvPr id="15" name="Text 11"/>
          <p:cNvSpPr/>
          <p:nvPr/>
        </p:nvSpPr>
        <p:spPr>
          <a:xfrm>
            <a:off x="2609968" y="3456131"/>
            <a:ext cx="5110043" cy="3475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ru-RU" sz="2400" b="1" dirty="0" smtClean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Уровень профессионального образования</a:t>
            </a:r>
            <a:endParaRPr lang="en-US" sz="2400" dirty="0"/>
          </a:p>
        </p:txBody>
      </p:sp>
      <p:sp>
        <p:nvSpPr>
          <p:cNvPr id="16" name="Text 12"/>
          <p:cNvSpPr/>
          <p:nvPr/>
        </p:nvSpPr>
        <p:spPr>
          <a:xfrm>
            <a:off x="2609969" y="3863564"/>
            <a:ext cx="7108031" cy="380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5"/>
              </a:lnSpc>
              <a:buNone/>
            </a:pPr>
            <a:r>
              <a:rPr lang="ru-RU" sz="2800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Среднее специальное образование</a:t>
            </a:r>
            <a:endParaRPr lang="en-US" sz="2800" b="1" dirty="0"/>
          </a:p>
        </p:txBody>
      </p:sp>
      <p:sp>
        <p:nvSpPr>
          <p:cNvPr id="17" name="Shape 13"/>
          <p:cNvSpPr/>
          <p:nvPr/>
        </p:nvSpPr>
        <p:spPr>
          <a:xfrm>
            <a:off x="1785223" y="4853749"/>
            <a:ext cx="659725" cy="23455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8" name="Shape 14"/>
          <p:cNvSpPr/>
          <p:nvPr/>
        </p:nvSpPr>
        <p:spPr>
          <a:xfrm>
            <a:off x="1361122" y="4653545"/>
            <a:ext cx="424101" cy="424101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482268" y="4665273"/>
            <a:ext cx="169664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3"/>
              </a:lnSpc>
              <a:buNone/>
            </a:pPr>
            <a:r>
              <a:rPr lang="en-US" sz="222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227" dirty="0"/>
          </a:p>
        </p:txBody>
      </p:sp>
      <p:sp>
        <p:nvSpPr>
          <p:cNvPr id="20" name="Text 16"/>
          <p:cNvSpPr/>
          <p:nvPr/>
        </p:nvSpPr>
        <p:spPr>
          <a:xfrm>
            <a:off x="2609969" y="4694741"/>
            <a:ext cx="3105626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ru-RU" sz="2400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Срок обучения</a:t>
            </a:r>
            <a:endParaRPr lang="en-US" sz="2400" dirty="0"/>
          </a:p>
        </p:txBody>
      </p:sp>
      <p:sp>
        <p:nvSpPr>
          <p:cNvPr id="21" name="Text 17"/>
          <p:cNvSpPr/>
          <p:nvPr/>
        </p:nvSpPr>
        <p:spPr>
          <a:xfrm>
            <a:off x="2609969" y="5102173"/>
            <a:ext cx="8141732" cy="602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5"/>
              </a:lnSpc>
              <a:buNone/>
            </a:pPr>
            <a:r>
              <a:rPr lang="ru-RU" sz="2800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2 года 10 месяцев ( на базе основного общего образования)</a:t>
            </a:r>
            <a:endParaRPr lang="en-US" sz="2800" b="1" dirty="0"/>
          </a:p>
        </p:txBody>
      </p:sp>
      <p:sp>
        <p:nvSpPr>
          <p:cNvPr id="23" name="Text 11"/>
          <p:cNvSpPr/>
          <p:nvPr/>
        </p:nvSpPr>
        <p:spPr>
          <a:xfrm>
            <a:off x="2480801" y="2069305"/>
            <a:ext cx="5110043" cy="3475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ru-RU" sz="2400" b="1" dirty="0" smtClean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Квалификация</a:t>
            </a:r>
            <a:endParaRPr lang="en-US" sz="2400" dirty="0"/>
          </a:p>
        </p:txBody>
      </p:sp>
      <p:sp>
        <p:nvSpPr>
          <p:cNvPr id="24" name="Shape 13"/>
          <p:cNvSpPr/>
          <p:nvPr/>
        </p:nvSpPr>
        <p:spPr>
          <a:xfrm>
            <a:off x="1785222" y="6362598"/>
            <a:ext cx="659725" cy="23455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25" name="Shape 14"/>
          <p:cNvSpPr/>
          <p:nvPr/>
        </p:nvSpPr>
        <p:spPr>
          <a:xfrm>
            <a:off x="1361121" y="6162394"/>
            <a:ext cx="424101" cy="424101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6" name="Text 15"/>
          <p:cNvSpPr/>
          <p:nvPr/>
        </p:nvSpPr>
        <p:spPr>
          <a:xfrm>
            <a:off x="1482267" y="6174122"/>
            <a:ext cx="169664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3"/>
              </a:lnSpc>
              <a:buNone/>
            </a:pPr>
            <a:r>
              <a:rPr lang="ru-RU" sz="2227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4</a:t>
            </a:r>
            <a:endParaRPr lang="en-US" sz="2227" dirty="0"/>
          </a:p>
        </p:txBody>
      </p:sp>
      <p:sp>
        <p:nvSpPr>
          <p:cNvPr id="27" name="Text 16"/>
          <p:cNvSpPr/>
          <p:nvPr/>
        </p:nvSpPr>
        <p:spPr>
          <a:xfrm>
            <a:off x="2609968" y="6203590"/>
            <a:ext cx="3105626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ru-RU" sz="2400" b="1" dirty="0" smtClean="0">
                <a:solidFill>
                  <a:srgbClr val="AD1F96"/>
                </a:solidFill>
                <a:latin typeface="Nunito" pitchFamily="34" charset="0"/>
              </a:rPr>
              <a:t>Форма обучения</a:t>
            </a:r>
            <a:endParaRPr lang="en-US" sz="2400" dirty="0"/>
          </a:p>
        </p:txBody>
      </p:sp>
      <p:sp>
        <p:nvSpPr>
          <p:cNvPr id="28" name="Text 17"/>
          <p:cNvSpPr/>
          <p:nvPr/>
        </p:nvSpPr>
        <p:spPr>
          <a:xfrm>
            <a:off x="2609968" y="6611022"/>
            <a:ext cx="7108031" cy="337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5"/>
              </a:lnSpc>
              <a:buNone/>
            </a:pPr>
            <a:r>
              <a:rPr lang="ru-RU" sz="2800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Очная </a:t>
            </a:r>
            <a:endParaRPr lang="en-US" sz="2800" b="1" dirty="0"/>
          </a:p>
        </p:txBody>
      </p:sp>
      <p:sp>
        <p:nvSpPr>
          <p:cNvPr id="29" name="Shape 13"/>
          <p:cNvSpPr/>
          <p:nvPr/>
        </p:nvSpPr>
        <p:spPr>
          <a:xfrm>
            <a:off x="1788199" y="7488851"/>
            <a:ext cx="659725" cy="23455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30" name="Shape 14"/>
          <p:cNvSpPr/>
          <p:nvPr/>
        </p:nvSpPr>
        <p:spPr>
          <a:xfrm>
            <a:off x="1364098" y="7288647"/>
            <a:ext cx="424101" cy="424101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31" name="Text 15"/>
          <p:cNvSpPr/>
          <p:nvPr/>
        </p:nvSpPr>
        <p:spPr>
          <a:xfrm>
            <a:off x="1485244" y="7300375"/>
            <a:ext cx="169664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3"/>
              </a:lnSpc>
              <a:buNone/>
            </a:pPr>
            <a:r>
              <a:rPr lang="ru-RU" sz="2227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5</a:t>
            </a:r>
            <a:endParaRPr lang="en-US" sz="2227" dirty="0"/>
          </a:p>
        </p:txBody>
      </p:sp>
      <p:sp>
        <p:nvSpPr>
          <p:cNvPr id="32" name="Text 16"/>
          <p:cNvSpPr/>
          <p:nvPr/>
        </p:nvSpPr>
        <p:spPr>
          <a:xfrm>
            <a:off x="2612945" y="7329843"/>
            <a:ext cx="3105626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ru-RU" sz="2400" b="1" dirty="0" smtClean="0">
                <a:solidFill>
                  <a:srgbClr val="AD1F96"/>
                </a:solidFill>
                <a:latin typeface="Nunito" pitchFamily="34" charset="0"/>
              </a:rPr>
              <a:t>Группы</a:t>
            </a:r>
            <a:endParaRPr lang="en-US" sz="2400" dirty="0"/>
          </a:p>
        </p:txBody>
      </p:sp>
      <p:sp>
        <p:nvSpPr>
          <p:cNvPr id="33" name="Text 17"/>
          <p:cNvSpPr/>
          <p:nvPr/>
        </p:nvSpPr>
        <p:spPr>
          <a:xfrm>
            <a:off x="2612945" y="7737275"/>
            <a:ext cx="8356878" cy="602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5"/>
              </a:lnSpc>
              <a:buNone/>
            </a:pPr>
            <a:r>
              <a:rPr lang="ru-RU" sz="2800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 группа – бюджетная / 1 группа - коммерческая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5077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67086" y="574834"/>
            <a:ext cx="4172878" cy="6691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44"/>
              </a:lnSpc>
              <a:buNone/>
            </a:pPr>
            <a:r>
              <a:rPr lang="ru-RU" sz="4115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Выпускники</a:t>
            </a:r>
            <a:endParaRPr lang="en-US" sz="4115" dirty="0"/>
          </a:p>
        </p:txBody>
      </p:sp>
      <p:sp>
        <p:nvSpPr>
          <p:cNvPr id="8" name="Shape 5"/>
          <p:cNvSpPr/>
          <p:nvPr/>
        </p:nvSpPr>
        <p:spPr>
          <a:xfrm>
            <a:off x="3974670" y="1331084"/>
            <a:ext cx="9815758" cy="2974441"/>
          </a:xfrm>
          <a:prstGeom prst="roundRect">
            <a:avLst>
              <a:gd name="adj" fmla="val 14584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77"/>
            <a:ext cx="3657600" cy="8231624"/>
          </a:xfrm>
          <a:prstGeom prst="rect">
            <a:avLst/>
          </a:prstGeom>
        </p:spPr>
      </p:pic>
      <p:sp>
        <p:nvSpPr>
          <p:cNvPr id="19" name="Text 2"/>
          <p:cNvSpPr/>
          <p:nvPr/>
        </p:nvSpPr>
        <p:spPr>
          <a:xfrm>
            <a:off x="4207337" y="1448042"/>
            <a:ext cx="9221583" cy="2735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   Могут осуществлять профессиональную деятельность в других областях профессиональной деятельности и (или) сферах профессиональной деятельности при условии соответствия уровня их образования и полученных компетенций требованиям к квалификации работника.</a:t>
            </a:r>
            <a:endParaRPr lang="en-US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47" y="4345650"/>
            <a:ext cx="7239000" cy="387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851892" y="164158"/>
            <a:ext cx="8921909" cy="1867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ru-RU" sz="3920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Основные виды профессиональной деятельности</a:t>
            </a:r>
            <a:endParaRPr lang="en-US" sz="392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92" y="2426791"/>
            <a:ext cx="995720" cy="15931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146221" y="2625864"/>
            <a:ext cx="24893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ru-RU" sz="3200" b="1" dirty="0" smtClean="0">
                <a:solidFill>
                  <a:srgbClr val="2D4DF2"/>
                </a:solidFill>
                <a:latin typeface="Nunito" pitchFamily="34" charset="0"/>
              </a:rPr>
              <a:t>Участие</a:t>
            </a:r>
            <a:endParaRPr lang="en-US" sz="3200" dirty="0"/>
          </a:p>
        </p:txBody>
      </p:sp>
      <p:sp>
        <p:nvSpPr>
          <p:cNvPr id="8" name="Text 3"/>
          <p:cNvSpPr/>
          <p:nvPr/>
        </p:nvSpPr>
        <p:spPr>
          <a:xfrm>
            <a:off x="2146221" y="3056394"/>
            <a:ext cx="7608808" cy="7092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2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</a:t>
            </a:r>
            <a:r>
              <a:rPr lang="ru-RU" sz="24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проектировании архитектуры интеллектуальных интегрированных систем</a:t>
            </a:r>
            <a:endParaRPr lang="en-US" sz="24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92" y="4019967"/>
            <a:ext cx="995720" cy="178450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146221" y="4219039"/>
            <a:ext cx="24893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ru-RU" sz="3200" b="1" dirty="0" smtClean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Сопровождение</a:t>
            </a:r>
            <a:endParaRPr lang="en-US" sz="3200" dirty="0"/>
          </a:p>
        </p:txBody>
      </p:sp>
      <p:sp>
        <p:nvSpPr>
          <p:cNvPr id="11" name="Text 5"/>
          <p:cNvSpPr/>
          <p:nvPr/>
        </p:nvSpPr>
        <p:spPr>
          <a:xfrm>
            <a:off x="2146221" y="4649569"/>
            <a:ext cx="7608808" cy="955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2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</a:t>
            </a:r>
            <a:r>
              <a:rPr lang="ru-RU" sz="24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схемотехническое обслуживание интеллектуальных интегрированных систем.</a:t>
            </a:r>
            <a:endParaRPr lang="en-US" sz="24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92" y="5804475"/>
            <a:ext cx="995720" cy="159317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146221" y="6003548"/>
            <a:ext cx="24893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ru-RU" sz="3200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У</a:t>
            </a:r>
            <a:r>
              <a:rPr lang="ru-RU" sz="3200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частие</a:t>
            </a:r>
            <a:endParaRPr lang="en-US" sz="1960" dirty="0"/>
          </a:p>
        </p:txBody>
      </p:sp>
      <p:sp>
        <p:nvSpPr>
          <p:cNvPr id="14" name="Text 7"/>
          <p:cNvSpPr/>
          <p:nvPr/>
        </p:nvSpPr>
        <p:spPr>
          <a:xfrm>
            <a:off x="2146221" y="6434078"/>
            <a:ext cx="7608808" cy="637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 разработке приложений взаимодействия с интеллектуальными интегрированными системами.</a:t>
            </a:r>
            <a:endParaRPr lang="en-US" sz="24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5028" y="0"/>
            <a:ext cx="487537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24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325795"/>
            <a:ext cx="7477601" cy="18418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После окончания колледжа техник по ИИС будет обладать </a:t>
            </a:r>
            <a:r>
              <a:rPr lang="ru-RU" sz="2800" b="1" dirty="0" err="1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проф</a:t>
            </a:r>
            <a:r>
              <a:rPr lang="ru-RU" sz="2800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-ми компетенциями, соответствующим видам деятельности:</a:t>
            </a:r>
            <a:endParaRPr lang="en-US" sz="2800" b="1" dirty="0"/>
          </a:p>
        </p:txBody>
      </p:sp>
      <p:sp>
        <p:nvSpPr>
          <p:cNvPr id="6" name="Text 2"/>
          <p:cNvSpPr/>
          <p:nvPr/>
        </p:nvSpPr>
        <p:spPr>
          <a:xfrm>
            <a:off x="518239" y="2333526"/>
            <a:ext cx="9001681" cy="573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выявлять, разрабатывать, сопровождать требования к отдельным функциям системы;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р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азрабатывать программно-аппаратные интерфейсы микроконтроллерных систем малого и среднего масштаба сложности; 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с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опровождать приёмочные испытания системы и подсистемы;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выполнять работы по вводу в эксплуатацию и сопровождению системы;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о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существлять мониторинг функционирования интеграционного решения;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в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ыполнять работы по документированию функций системы;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в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ыявлять требования к модернизации интеграционных решений;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к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онсультировать заинтересованных лиц и пользователей по требованиям и работе с функциями системы;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разрабатывать программные модули для интеллектуальных интегрированных решений;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в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ыполнять отладку программных модулей;</a:t>
            </a:r>
          </a:p>
          <a:p>
            <a:pPr marL="285750" indent="-285750">
              <a:lnSpc>
                <a:spcPts val="2799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2E"/>
                </a:solidFill>
                <a:latin typeface="PT Sans" pitchFamily="34" charset="0"/>
              </a:rPr>
              <a:t>в</a:t>
            </a: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</a:rPr>
              <a:t>ыполнять тестовый запуск программных модулей.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6830" y="214122"/>
            <a:ext cx="11853490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В процессе обучения студенты будут изучать следующие дисциплины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66830" y="1941837"/>
            <a:ext cx="9578102" cy="52923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32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</a:t>
            </a:r>
            <a:r>
              <a:rPr lang="ru-RU" sz="32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нженерная компьютерная графика;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3200" dirty="0" smtClean="0"/>
              <a:t>Основы электротехники и электронной техники;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3200" dirty="0" smtClean="0"/>
              <a:t>Стандартизация, сертификация и техническое документоведение;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3200" dirty="0" smtClean="0"/>
              <a:t>Операционные системы и среды;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3200" dirty="0" smtClean="0"/>
              <a:t>Основы алгоритмизации и программирования;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3200" dirty="0" smtClean="0"/>
              <a:t>Элементы высшей математики;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3200" dirty="0" smtClean="0"/>
              <a:t>Дискретная математика.</a:t>
            </a:r>
            <a:endParaRPr lang="en-US" sz="32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306" y="4340507"/>
            <a:ext cx="3889094" cy="388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439838" y="320040"/>
            <a:ext cx="8461093" cy="14856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4000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Первичные должности, которые может занимать специалист:</a:t>
            </a:r>
            <a:endParaRPr lang="en-US" sz="4000" dirty="0"/>
          </a:p>
        </p:txBody>
      </p:sp>
      <p:sp>
        <p:nvSpPr>
          <p:cNvPr id="9" name="Shape 2"/>
          <p:cNvSpPr/>
          <p:nvPr/>
        </p:nvSpPr>
        <p:spPr>
          <a:xfrm>
            <a:off x="259874" y="2114584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sp>
        <p:nvSpPr>
          <p:cNvPr id="10" name="Text 3"/>
          <p:cNvSpPr/>
          <p:nvPr/>
        </p:nvSpPr>
        <p:spPr>
          <a:xfrm>
            <a:off x="364768" y="2143635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1837" dirty="0"/>
          </a:p>
        </p:txBody>
      </p:sp>
      <p:sp>
        <p:nvSpPr>
          <p:cNvPr id="13" name="Shape 2"/>
          <p:cNvSpPr/>
          <p:nvPr/>
        </p:nvSpPr>
        <p:spPr>
          <a:xfrm>
            <a:off x="256780" y="2744271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sp>
        <p:nvSpPr>
          <p:cNvPr id="14" name="Text 3"/>
          <p:cNvSpPr/>
          <p:nvPr/>
        </p:nvSpPr>
        <p:spPr>
          <a:xfrm>
            <a:off x="361674" y="2773322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ru-RU" sz="183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1837" dirty="0"/>
          </a:p>
        </p:txBody>
      </p:sp>
      <p:sp>
        <p:nvSpPr>
          <p:cNvPr id="16" name="Shape 2"/>
          <p:cNvSpPr/>
          <p:nvPr/>
        </p:nvSpPr>
        <p:spPr>
          <a:xfrm>
            <a:off x="256780" y="3414195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sp>
        <p:nvSpPr>
          <p:cNvPr id="17" name="Text 3"/>
          <p:cNvSpPr/>
          <p:nvPr/>
        </p:nvSpPr>
        <p:spPr>
          <a:xfrm>
            <a:off x="361674" y="3443246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ru-RU" sz="183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1837" dirty="0"/>
          </a:p>
        </p:txBody>
      </p:sp>
      <p:sp>
        <p:nvSpPr>
          <p:cNvPr id="18" name="Text 4"/>
          <p:cNvSpPr/>
          <p:nvPr/>
        </p:nvSpPr>
        <p:spPr>
          <a:xfrm>
            <a:off x="762199" y="3467654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Специалист по администрированию сетевых устройств ИКС</a:t>
            </a:r>
            <a:endParaRPr lang="en-US" sz="2000" dirty="0"/>
          </a:p>
        </p:txBody>
      </p:sp>
      <p:sp>
        <p:nvSpPr>
          <p:cNvPr id="19" name="Shape 2"/>
          <p:cNvSpPr/>
          <p:nvPr/>
        </p:nvSpPr>
        <p:spPr>
          <a:xfrm>
            <a:off x="256780" y="4109753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sp>
        <p:nvSpPr>
          <p:cNvPr id="20" name="Text 3"/>
          <p:cNvSpPr/>
          <p:nvPr/>
        </p:nvSpPr>
        <p:spPr>
          <a:xfrm>
            <a:off x="361674" y="4138804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ru-RU" sz="183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4</a:t>
            </a:r>
            <a:endParaRPr lang="en-US" sz="1837" dirty="0"/>
          </a:p>
        </p:txBody>
      </p:sp>
      <p:sp>
        <p:nvSpPr>
          <p:cNvPr id="21" name="Text 4"/>
          <p:cNvSpPr/>
          <p:nvPr/>
        </p:nvSpPr>
        <p:spPr>
          <a:xfrm>
            <a:off x="762199" y="4163212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Специалист по поддержке программно-конфигурируемых ИКС</a:t>
            </a:r>
            <a:endParaRPr lang="en-US" sz="2000" dirty="0"/>
          </a:p>
        </p:txBody>
      </p:sp>
      <p:sp>
        <p:nvSpPr>
          <p:cNvPr id="22" name="Shape 2"/>
          <p:cNvSpPr/>
          <p:nvPr/>
        </p:nvSpPr>
        <p:spPr>
          <a:xfrm>
            <a:off x="269392" y="4800278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sp>
        <p:nvSpPr>
          <p:cNvPr id="23" name="Text 3"/>
          <p:cNvSpPr/>
          <p:nvPr/>
        </p:nvSpPr>
        <p:spPr>
          <a:xfrm>
            <a:off x="374286" y="4829329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ru-RU" sz="183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5</a:t>
            </a:r>
            <a:endParaRPr lang="en-US" sz="1837" dirty="0"/>
          </a:p>
        </p:txBody>
      </p:sp>
      <p:sp>
        <p:nvSpPr>
          <p:cNvPr id="24" name="Text 4"/>
          <p:cNvSpPr/>
          <p:nvPr/>
        </p:nvSpPr>
        <p:spPr>
          <a:xfrm>
            <a:off x="774811" y="4853737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Специалист по монтажу телекоммуникационного оборудования</a:t>
            </a:r>
            <a:endParaRPr lang="en-US" sz="2000" dirty="0"/>
          </a:p>
        </p:txBody>
      </p:sp>
      <p:sp>
        <p:nvSpPr>
          <p:cNvPr id="25" name="Shape 2"/>
          <p:cNvSpPr/>
          <p:nvPr/>
        </p:nvSpPr>
        <p:spPr>
          <a:xfrm>
            <a:off x="259874" y="5515753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sp>
        <p:nvSpPr>
          <p:cNvPr id="26" name="Text 3"/>
          <p:cNvSpPr/>
          <p:nvPr/>
        </p:nvSpPr>
        <p:spPr>
          <a:xfrm>
            <a:off x="364768" y="5544804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ru-RU" sz="183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6</a:t>
            </a:r>
            <a:endParaRPr lang="en-US" sz="1837" dirty="0"/>
          </a:p>
        </p:txBody>
      </p:sp>
      <p:sp>
        <p:nvSpPr>
          <p:cNvPr id="28" name="Shape 2"/>
          <p:cNvSpPr/>
          <p:nvPr/>
        </p:nvSpPr>
        <p:spPr>
          <a:xfrm>
            <a:off x="256780" y="6233924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sp>
        <p:nvSpPr>
          <p:cNvPr id="29" name="Text 3"/>
          <p:cNvSpPr/>
          <p:nvPr/>
        </p:nvSpPr>
        <p:spPr>
          <a:xfrm>
            <a:off x="361674" y="6262975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ru-RU" sz="183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6</a:t>
            </a:r>
            <a:endParaRPr lang="en-US" sz="1837" dirty="0"/>
          </a:p>
        </p:txBody>
      </p:sp>
      <p:sp>
        <p:nvSpPr>
          <p:cNvPr id="30" name="Text 4"/>
          <p:cNvSpPr/>
          <p:nvPr/>
        </p:nvSpPr>
        <p:spPr>
          <a:xfrm>
            <a:off x="762199" y="6287383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Разработчик интеллектуальных систем</a:t>
            </a:r>
            <a:endParaRPr lang="en-US" sz="2000" dirty="0"/>
          </a:p>
        </p:txBody>
      </p:sp>
      <p:sp>
        <p:nvSpPr>
          <p:cNvPr id="31" name="Shape 2"/>
          <p:cNvSpPr/>
          <p:nvPr/>
        </p:nvSpPr>
        <p:spPr>
          <a:xfrm>
            <a:off x="269392" y="6952095"/>
            <a:ext cx="349925" cy="349925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15240">
            <a:solidFill>
              <a:srgbClr val="00002E"/>
            </a:solidFill>
            <a:prstDash val="solid"/>
          </a:ln>
        </p:spPr>
      </p:sp>
      <p:pic>
        <p:nvPicPr>
          <p:cNvPr id="1026" name="Picture 2" descr="На что способен искусственный интеллект в руках хакеров - Российская газе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26453"/>
          <a:stretch/>
        </p:blipFill>
        <p:spPr bwMode="auto">
          <a:xfrm>
            <a:off x="10911840" y="320041"/>
            <a:ext cx="3718560" cy="78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3"/>
          <p:cNvSpPr/>
          <p:nvPr/>
        </p:nvSpPr>
        <p:spPr>
          <a:xfrm>
            <a:off x="374286" y="6981146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ru-RU" sz="183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6</a:t>
            </a:r>
            <a:endParaRPr lang="en-US" sz="1837" dirty="0"/>
          </a:p>
        </p:txBody>
      </p:sp>
      <p:sp>
        <p:nvSpPr>
          <p:cNvPr id="33" name="Text 4"/>
          <p:cNvSpPr/>
          <p:nvPr/>
        </p:nvSpPr>
        <p:spPr>
          <a:xfrm>
            <a:off x="774811" y="7005554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</a:rPr>
              <a:t>Системный аналитик</a:t>
            </a:r>
            <a:endParaRPr lang="en-US" sz="2000" dirty="0"/>
          </a:p>
        </p:txBody>
      </p:sp>
      <p:sp>
        <p:nvSpPr>
          <p:cNvPr id="11" name="Text 4"/>
          <p:cNvSpPr/>
          <p:nvPr/>
        </p:nvSpPr>
        <p:spPr>
          <a:xfrm>
            <a:off x="765293" y="2168043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Специалист по эксплуатации радиоэлектронных средств (инженер-электроник)</a:t>
            </a:r>
            <a:endParaRPr lang="en-US" sz="2000" dirty="0"/>
          </a:p>
        </p:txBody>
      </p:sp>
      <p:sp>
        <p:nvSpPr>
          <p:cNvPr id="15" name="Text 4"/>
          <p:cNvSpPr/>
          <p:nvPr/>
        </p:nvSpPr>
        <p:spPr>
          <a:xfrm>
            <a:off x="762199" y="2797730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Специалист по </a:t>
            </a: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техподдержке </a:t>
            </a: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информационно-коммуникационных систем</a:t>
            </a:r>
            <a:endParaRPr lang="en-US" sz="2000" dirty="0"/>
          </a:p>
        </p:txBody>
      </p:sp>
      <p:sp>
        <p:nvSpPr>
          <p:cNvPr id="27" name="Text 4"/>
          <p:cNvSpPr/>
          <p:nvPr/>
        </p:nvSpPr>
        <p:spPr>
          <a:xfrm>
            <a:off x="765293" y="5569212"/>
            <a:ext cx="7851157" cy="29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Инженер-</a:t>
            </a:r>
            <a:r>
              <a:rPr lang="ru-RU" sz="2000" b="1" dirty="0" err="1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радиоэлектронщик</a:t>
            </a:r>
            <a:r>
              <a:rPr lang="ru-RU" sz="2000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в области радиотехники и телекоммуникация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5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981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2694385" y="158354"/>
            <a:ext cx="9256514" cy="19413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095"/>
              </a:lnSpc>
              <a:buNone/>
            </a:pPr>
            <a:r>
              <a:rPr lang="en-US" sz="4076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Проектирование и внедрение интегрированных информационных систем</a:t>
            </a:r>
            <a:endParaRPr lang="en-US" sz="4076" dirty="0"/>
          </a:p>
        </p:txBody>
      </p:sp>
      <p:sp>
        <p:nvSpPr>
          <p:cNvPr id="5" name="Text 2"/>
          <p:cNvSpPr/>
          <p:nvPr/>
        </p:nvSpPr>
        <p:spPr>
          <a:xfrm>
            <a:off x="959681" y="2978785"/>
            <a:ext cx="9022916" cy="1987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   </a:t>
            </a:r>
            <a:r>
              <a:rPr lang="en-US" sz="200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Проектирование</a:t>
            </a:r>
            <a:r>
              <a:rPr lang="en-US" sz="20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интегрированных информационных систем включает в себя тщательный анализ бизнес-требований, разработку архитектуры системы, моделирование процессов и данных, а также выбор оптимальных технологий реализации.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59682" y="5261868"/>
            <a:ext cx="9022915" cy="1324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   </a:t>
            </a:r>
            <a:r>
              <a:rPr lang="en-US" sz="2000" dirty="0" err="1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Внедрение</a:t>
            </a:r>
            <a:r>
              <a:rPr lang="en-US" sz="2000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таких систем - это сложный и многоэтапный процесс, требующий планирования, управления изменениями, обучения персонала и строгого контроля.</a:t>
            </a:r>
            <a:endParaRPr lang="en-US" sz="2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666" y="2550081"/>
            <a:ext cx="4375666" cy="4375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529608" y="467201"/>
            <a:ext cx="7571065" cy="1587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167"/>
              </a:lnSpc>
              <a:buNone/>
            </a:pPr>
            <a:r>
              <a:rPr lang="en-US" sz="3334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Тенденции и перспективы развития интегрированных информационных систем</a:t>
            </a:r>
            <a:endParaRPr lang="en-US" sz="333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743" y="2393513"/>
            <a:ext cx="1249204" cy="12464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58765" y="3008948"/>
            <a:ext cx="127040" cy="338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7"/>
              </a:lnSpc>
              <a:buNone/>
            </a:pPr>
            <a:r>
              <a:rPr lang="en-US" sz="1667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1667" dirty="0"/>
          </a:p>
        </p:txBody>
      </p:sp>
      <p:sp>
        <p:nvSpPr>
          <p:cNvPr id="7" name="Text 3"/>
          <p:cNvSpPr/>
          <p:nvPr/>
        </p:nvSpPr>
        <p:spPr>
          <a:xfrm>
            <a:off x="6216253" y="2562820"/>
            <a:ext cx="3684984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4"/>
              </a:lnSpc>
              <a:buNone/>
            </a:pPr>
            <a:r>
              <a:rPr lang="en-US" sz="2000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Интеграция с новыми технологиями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6216253" y="2928938"/>
            <a:ext cx="8251587" cy="5417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4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Использование искусственного интеллекта, машинного обучения и Интернета вещей</a:t>
            </a:r>
            <a:endParaRPr lang="en-US" sz="2000" dirty="0"/>
          </a:p>
        </p:txBody>
      </p:sp>
      <p:sp>
        <p:nvSpPr>
          <p:cNvPr id="9" name="Shape 5"/>
          <p:cNvSpPr/>
          <p:nvPr/>
        </p:nvSpPr>
        <p:spPr>
          <a:xfrm>
            <a:off x="6089213" y="3652867"/>
            <a:ext cx="4969193" cy="10537"/>
          </a:xfrm>
          <a:prstGeom prst="rect">
            <a:avLst/>
          </a:prstGeom>
          <a:solidFill>
            <a:srgbClr val="2D4DF2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141" y="3682246"/>
            <a:ext cx="2498408" cy="12464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358765" y="4136112"/>
            <a:ext cx="127040" cy="338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7"/>
              </a:lnSpc>
              <a:buNone/>
            </a:pPr>
            <a:r>
              <a:rPr lang="en-US" sz="1667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1667" dirty="0"/>
          </a:p>
        </p:txBody>
      </p:sp>
      <p:sp>
        <p:nvSpPr>
          <p:cNvPr id="12" name="Text 7"/>
          <p:cNvSpPr/>
          <p:nvPr/>
        </p:nvSpPr>
        <p:spPr>
          <a:xfrm>
            <a:off x="6840855" y="3851553"/>
            <a:ext cx="3232309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4"/>
              </a:lnSpc>
              <a:buNone/>
            </a:pPr>
            <a:r>
              <a:rPr lang="en-US" sz="2000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Переход к облачным решениям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6840855" y="4217670"/>
            <a:ext cx="7444105" cy="5417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4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Внедрение гибридных и полностью облачных архитектур</a:t>
            </a:r>
            <a:endParaRPr lang="en-US" sz="2000" dirty="0"/>
          </a:p>
        </p:txBody>
      </p:sp>
      <p:sp>
        <p:nvSpPr>
          <p:cNvPr id="14" name="Shape 9"/>
          <p:cNvSpPr/>
          <p:nvPr/>
        </p:nvSpPr>
        <p:spPr>
          <a:xfrm>
            <a:off x="6713815" y="4941600"/>
            <a:ext cx="4344591" cy="10537"/>
          </a:xfrm>
          <a:prstGeom prst="rect">
            <a:avLst/>
          </a:prstGeom>
          <a:solidFill>
            <a:srgbClr val="015F98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420" y="4970978"/>
            <a:ext cx="3747611" cy="124646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358646" y="5424845"/>
            <a:ext cx="127040" cy="338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7"/>
              </a:lnSpc>
              <a:buNone/>
            </a:pPr>
            <a:r>
              <a:rPr lang="en-US" sz="1667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1667" dirty="0"/>
          </a:p>
        </p:txBody>
      </p:sp>
      <p:sp>
        <p:nvSpPr>
          <p:cNvPr id="17" name="Text 11"/>
          <p:cNvSpPr/>
          <p:nvPr/>
        </p:nvSpPr>
        <p:spPr>
          <a:xfrm>
            <a:off x="7465338" y="5140285"/>
            <a:ext cx="2653189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4"/>
              </a:lnSpc>
              <a:buNone/>
            </a:pPr>
            <a:r>
              <a:rPr lang="en-US" sz="2000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Повышение безопасности</a:t>
            </a:r>
            <a:endParaRPr lang="en-US" sz="2000" dirty="0"/>
          </a:p>
        </p:txBody>
      </p:sp>
      <p:sp>
        <p:nvSpPr>
          <p:cNvPr id="18" name="Text 12"/>
          <p:cNvSpPr/>
          <p:nvPr/>
        </p:nvSpPr>
        <p:spPr>
          <a:xfrm>
            <a:off x="7465338" y="5506403"/>
            <a:ext cx="7002502" cy="5417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4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Применение передовых методов защиты данных и киберустойчивости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410488" y="6320582"/>
            <a:ext cx="13874472" cy="1763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Интегрированные информационные системы будут стремительно развиваться в направлении внедрения новейших технологий, таких как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искусственный интеллект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Интернет вещей 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машинное обучение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Также ожидается активный переход к </a:t>
            </a:r>
            <a:r>
              <a:rPr lang="en-U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облачным решениям</a:t>
            </a:r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что обеспечит большую гибкость и масштабируемость. Важным направлением развития станет повышение безопасности и киберустойчивости таких систем.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580</Words>
  <Application>Microsoft Office PowerPoint</Application>
  <PresentationFormat>Произвольный</PresentationFormat>
  <Paragraphs>98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Nunito</vt:lpstr>
      <vt:lpstr>PT Sans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11</cp:revision>
  <dcterms:created xsi:type="dcterms:W3CDTF">2024-03-27T15:42:05Z</dcterms:created>
  <dcterms:modified xsi:type="dcterms:W3CDTF">2024-03-28T14:21:12Z</dcterms:modified>
</cp:coreProperties>
</file>